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4" autoAdjust="0"/>
    <p:restoredTop sz="95537" autoAdjust="0"/>
  </p:normalViewPr>
  <p:slideViewPr>
    <p:cSldViewPr>
      <p:cViewPr>
        <p:scale>
          <a:sx n="140" d="100"/>
          <a:sy n="140" d="100"/>
        </p:scale>
        <p:origin x="1912" y="-71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15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8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57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24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36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29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16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46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1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3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1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83F1-E18F-4CCB-844A-FD11BAE5616A}" type="datetimeFigureOut">
              <a:rPr lang="fr-FR" smtClean="0"/>
              <a:t>15/09/2023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B3D3-ECAA-41CF-8050-421933CF32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53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ycée La Bruyère (@LyceeLaBruyere) / Twitter">
            <a:extLst>
              <a:ext uri="{FF2B5EF4-FFF2-40B4-BE49-F238E27FC236}">
                <a16:creationId xmlns:a16="http://schemas.microsoft.com/office/drawing/2014/main" id="{EF09C5A9-AF5F-5D71-ADB9-0EFE0D4D0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11" y="1469097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361" y="234132"/>
            <a:ext cx="15335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74589" y="532011"/>
            <a:ext cx="39817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/>
              <a:t>UNAAPE</a:t>
            </a:r>
            <a:r>
              <a:rPr lang="fr-FR" sz="3200" dirty="0"/>
              <a:t> - VERSAILLES</a:t>
            </a:r>
          </a:p>
          <a:p>
            <a:pPr algn="ctr"/>
            <a:endParaRPr lang="fr-FR" sz="1200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682811" y="1700982"/>
            <a:ext cx="3835400" cy="1270000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>
              <a:buNone/>
            </a:pPr>
            <a:r>
              <a:rPr lang="fr-FR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Verdana"/>
                <a:ea typeface="Verdana"/>
                <a:cs typeface="Verdana"/>
              </a:rPr>
              <a:t>Lycée La Bruyère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775" y="3436743"/>
            <a:ext cx="6840760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FF0000"/>
                </a:solidFill>
              </a:rPr>
              <a:t>Elections des représentants de parents au Conseil d’Administration</a:t>
            </a:r>
          </a:p>
          <a:p>
            <a:pPr algn="ctr"/>
            <a:r>
              <a:rPr lang="fr-FR" sz="1800" b="1" dirty="0">
                <a:solidFill>
                  <a:srgbClr val="FF0000"/>
                </a:solidFill>
              </a:rPr>
              <a:t>Samedi 14 octobre 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1836415" y="996023"/>
            <a:ext cx="41044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Union Nationale des Associations Autonomes de Parents d’Elèves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5783" y="4800253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Nous sommes une</a:t>
            </a: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équipe 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parents d’élèves </a:t>
            </a: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engagés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vers un </a:t>
            </a: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objectif commun 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la cohésion entre parents, professeurs et direction pour accompagner CHACUN de nos enfants.</a:t>
            </a:r>
          </a:p>
          <a:p>
            <a:pPr marL="285750" lvl="0" indent="-285750" algn="just">
              <a:buFont typeface="Arial" pitchFamily="34" charset="0"/>
              <a:buChar char="•"/>
            </a:pPr>
            <a:endParaRPr lang="fr-F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Notre équipe pour 2023/2024 représente tous les niveaux de la 2nde à la Tle, avec la liste suivante de candidats pour le Conseil d’Administration du Lycée :</a:t>
            </a:r>
          </a:p>
          <a:p>
            <a:pPr marL="269875" lvl="0" algn="just">
              <a:tabLst>
                <a:tab pos="269875" algn="l"/>
              </a:tabLst>
            </a:pPr>
            <a:r>
              <a:rPr lang="fr-FR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Michel GUYOT (1ERE6), Elena SCHERER(TLE3), Stéphanie CHALARD (2DE11), Christine LARHER-MAHAUT (1ERE3), Philippe VALBERT (1ERE2), Laure BOSC (1ERE3), Sandrine TARNAUD –GOUSSARD (1ERE9), Joséphine PARMENTIER (TLE8), Clotilde PARRY (1ERE2), Isabelle VATOUX (TLE9), Camille ZIMMERMAN (2DE7), Solène OBERT (2DE6).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fr-F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Au-delà de notre rôle habituel pour répondre à vos questions et vous représenter dans les différentes instances du lycée, voici quelques projets pour 2023/2024 : </a:t>
            </a:r>
          </a:p>
          <a:p>
            <a:pPr marL="807278" lvl="1" indent="-285750" algn="just">
              <a:buFont typeface="Wingdings" panose="05000000000000000000" pitchFamily="2" charset="2"/>
              <a:buChar char="q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conduire un dialogue permanent pour une vie scolaire s’adaptant au contexte social et environnemental et aux objectifs de développement durable qui s’imposent et s’imposeront à la société dans les prochaines années, </a:t>
            </a:r>
          </a:p>
          <a:p>
            <a:pPr marL="807278" lvl="1" indent="-285750" algn="just">
              <a:buFont typeface="Wingdings" panose="05000000000000000000" pitchFamily="2" charset="2"/>
              <a:buChar char="q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continuer les échanges avec la direction pour faire vivre l’idée de « l’école de la confiance » (discussion sur les notations, aide aux élèves selon leurs difficultés ou spécificités), l’estime de soi des élèves.</a:t>
            </a:r>
          </a:p>
          <a:p>
            <a:pPr marL="807278" lvl="1" indent="-285750" algn="just">
              <a:buFont typeface="Wingdings" panose="05000000000000000000" pitchFamily="2" charset="2"/>
              <a:buChar char="q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encourager le dialogue professeurs / parents au cours de chaque trimestre</a:t>
            </a:r>
          </a:p>
          <a:p>
            <a:pPr marL="807278" lvl="1" indent="-285750" algn="just">
              <a:buFont typeface="Wingdings" panose="05000000000000000000" pitchFamily="2" charset="2"/>
              <a:buChar char="q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communiquer sur les évènements culturels, les travaux des commissions etc… </a:t>
            </a:r>
          </a:p>
          <a:p>
            <a:pPr lvl="1" algn="just"/>
            <a:endParaRPr lang="fr-FR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Nous avons choisi de rejoindre l'UNAAPE car c’est une</a:t>
            </a: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union 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pluraliste,</a:t>
            </a:r>
            <a:r>
              <a:rPr lang="fr-FR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indépendante 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toute idéologie, de tout mouvement politique, syndical et religieux. C’est une association loi 1901 reconnue d’utilité publique et habilitée par le Ministère de l’Education Nationale.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2263" y="9749143"/>
            <a:ext cx="61312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7063" algn="l"/>
              </a:tabLst>
            </a:pPr>
            <a:r>
              <a:rPr lang="fr-FR" sz="1400" b="1" u="sng" dirty="0">
                <a:latin typeface="Arial" pitchFamily="34" charset="0"/>
                <a:cs typeface="Arial" pitchFamily="34" charset="0"/>
              </a:rPr>
              <a:t>Vos idées, questions, commentaires sont les bienvenus toute l’année!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-163025" y="10290765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Arial" pitchFamily="34" charset="0"/>
                <a:cs typeface="Arial" pitchFamily="34" charset="0"/>
              </a:rPr>
              <a:t>Pour plus d’informations</a:t>
            </a:r>
            <a:r>
              <a:rPr lang="fr-FR" sz="1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contactez Michel Guyot au 06 82 74 07 67 Email: michel.guyot17@orange.fr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7A64946-E83C-4DAE-80B8-4A3EA7559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40" y="234132"/>
            <a:ext cx="15335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F0E69C-005F-4347-A93F-45E4B8D6B995}"/>
              </a:ext>
            </a:extLst>
          </p:cNvPr>
          <p:cNvSpPr/>
          <p:nvPr/>
        </p:nvSpPr>
        <p:spPr>
          <a:xfrm>
            <a:off x="343775" y="4153922"/>
            <a:ext cx="684076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FF0000"/>
                </a:solidFill>
              </a:rPr>
              <a:t>NOTRE MOTIVATION : LE DIALOGUE CONSTRUCTIF </a:t>
            </a:r>
          </a:p>
          <a:p>
            <a:pPr algn="ctr"/>
            <a:r>
              <a:rPr lang="fr-FR" sz="1800" b="1" dirty="0">
                <a:solidFill>
                  <a:srgbClr val="FF0000"/>
                </a:solidFill>
              </a:rPr>
              <a:t>POUR LE BIEN-ÊTRE ET LA REUSSITE DE NOS ENFANTS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FEA56F-81A7-47BF-95E7-5AAB4F9BA636}"/>
              </a:ext>
            </a:extLst>
          </p:cNvPr>
          <p:cNvSpPr/>
          <p:nvPr/>
        </p:nvSpPr>
        <p:spPr>
          <a:xfrm>
            <a:off x="1129247" y="10004565"/>
            <a:ext cx="51203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7063" algn="l"/>
              </a:tabLst>
            </a:pPr>
            <a:r>
              <a:rPr lang="fr-FR" sz="1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 Nous comptons sur votre vote pour l’équipe UNAAPE </a:t>
            </a:r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9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482" y="145329"/>
            <a:ext cx="15335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28464" y="548234"/>
            <a:ext cx="3960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/>
              <a:t>UNAAPE</a:t>
            </a:r>
            <a:r>
              <a:rPr lang="fr-FR" sz="3200" dirty="0"/>
              <a:t> - VERSAILLES </a:t>
            </a:r>
          </a:p>
          <a:p>
            <a:pPr algn="ctr"/>
            <a:r>
              <a:rPr lang="fr-FR" sz="1600" b="1" dirty="0">
                <a:latin typeface="Arial" pitchFamily="34" charset="0"/>
                <a:cs typeface="Arial" pitchFamily="34" charset="0"/>
              </a:rPr>
              <a:t>Lycée LA BRUYERE</a:t>
            </a:r>
          </a:p>
          <a:p>
            <a:pPr algn="ctr"/>
            <a:endParaRPr lang="fr-FR" sz="1200" dirty="0"/>
          </a:p>
        </p:txBody>
      </p:sp>
      <p:sp>
        <p:nvSpPr>
          <p:cNvPr id="7" name="Rectangle 6"/>
          <p:cNvSpPr/>
          <p:nvPr/>
        </p:nvSpPr>
        <p:spPr>
          <a:xfrm>
            <a:off x="828303" y="1677133"/>
            <a:ext cx="3474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Voter … pour quoi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255" y="2108019"/>
            <a:ext cx="103148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Arial" pitchFamily="34" charset="0"/>
                <a:cs typeface="Arial" pitchFamily="34" charset="0"/>
              </a:rPr>
              <a:t>Le résultat des élections détermine le nombre de représentants de parents :</a:t>
            </a:r>
          </a:p>
        </p:txBody>
      </p:sp>
      <p:sp>
        <p:nvSpPr>
          <p:cNvPr id="9" name="Rectangle 8"/>
          <p:cNvSpPr/>
          <p:nvPr/>
        </p:nvSpPr>
        <p:spPr>
          <a:xfrm>
            <a:off x="759933" y="2538388"/>
            <a:ext cx="47275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latin typeface="Arial" pitchFamily="34" charset="0"/>
                <a:cs typeface="Arial" pitchFamily="34" charset="0"/>
              </a:rPr>
              <a:t>au </a:t>
            </a:r>
            <a:r>
              <a:rPr lang="fr-FR" sz="1400" b="1">
                <a:latin typeface="Arial" pitchFamily="34" charset="0"/>
                <a:cs typeface="Arial" pitchFamily="34" charset="0"/>
              </a:rPr>
              <a:t>Conseil d’Administration et dans les Commissions</a:t>
            </a:r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545" y="2846165"/>
            <a:ext cx="69471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Le conseil d’administration est chargé des grandes orientations et de la gestion du lycée.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Six parents élus siègent au conseil d’administration.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Des représentants de parents sont également membres de commissions (Commission Education Santé et Citoyenneté, Commission Hygiène et Sécurité, Commission Educative et Conseil de Discipline, Conseil de la Vie Lycéenne). 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468263" y="2653609"/>
            <a:ext cx="291670" cy="1428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59933" y="3906540"/>
            <a:ext cx="2141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>
                <a:latin typeface="Arial" pitchFamily="34" charset="0"/>
                <a:cs typeface="Arial" pitchFamily="34" charset="0"/>
              </a:rPr>
              <a:t>aux 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Conseils de classe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468263" y="4021761"/>
            <a:ext cx="291670" cy="1428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96255" y="4214317"/>
            <a:ext cx="6929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Les conseils de classe examinent le déroulement de la scolarité de chaque élève.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Il y a au maximum 2 délégués titulaires et 2 suppléants par classe.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Le nombre de parents délégués de classe retenus dans chaque association est proportionnel au nombre de voix obtenues aux élections pour le Conseil d’Administration.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7572" y="5130676"/>
            <a:ext cx="2245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1" dirty="0">
                <a:latin typeface="Arial" pitchFamily="34" charset="0"/>
                <a:cs typeface="Arial" pitchFamily="34" charset="0"/>
              </a:rPr>
              <a:t>Voter … pour qui 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3835" y="5517440"/>
            <a:ext cx="70671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Nous vous proposons une équipe de parents autonomes et indépendants qui sont prêts à :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• vous représenter dans toutes les instances scolaires et y faire valoir vos idées,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• défendre, en toutes occasions, les intérêts de vos enfants.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• vous informer régulièrement : suivi de la qualité de l’enseignement et des conditions de vie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au lycée, réunions de synthèse après les conseils de classe, options et orientations des élèves,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suivi des travaux…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discuter de projets avec l’équipe éducative (projets de solidarité, conférences ..)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212" y="7046449"/>
            <a:ext cx="2347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1" dirty="0">
                <a:latin typeface="Arial" pitchFamily="34" charset="0"/>
                <a:cs typeface="Arial" pitchFamily="34" charset="0"/>
              </a:rPr>
              <a:t>Voter … comment 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3835" y="7396023"/>
            <a:ext cx="7011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- en venant au lycée, le samedi 14 octobre 2023 de 8h à 12h </a:t>
            </a:r>
          </a:p>
          <a:p>
            <a:r>
              <a:rPr lang="fr-FR" sz="1200" u="sng" dirty="0">
                <a:latin typeface="Arial" pitchFamily="34" charset="0"/>
                <a:cs typeface="Arial" pitchFamily="34" charset="0"/>
              </a:rPr>
              <a:t>- ou par correspondance 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: mettez le bulletin de vote dans la petite enveloppe vierge 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  puis placez le tout dans l’enveloppe de correspondance adressée au lycée.</a:t>
            </a:r>
          </a:p>
          <a:p>
            <a:r>
              <a:rPr lang="fr-FR" sz="1200" dirty="0">
                <a:latin typeface="Arial" pitchFamily="34" charset="0"/>
                <a:cs typeface="Arial" pitchFamily="34" charset="0"/>
              </a:rPr>
              <a:t>  N’oubliez pas de mettre vos coordonnées au dos de cette enveloppe et de signer.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78545" y="8424460"/>
            <a:ext cx="82791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rial" pitchFamily="34" charset="0"/>
                <a:cs typeface="Arial" pitchFamily="34" charset="0"/>
              </a:rPr>
              <a:t>Attention, les 2 parents sont invités à voter indépendamment.</a:t>
            </a:r>
          </a:p>
          <a:p>
            <a:endParaRPr lang="fr-FR" sz="1400" b="1" dirty="0">
              <a:latin typeface="Arial" pitchFamily="34" charset="0"/>
              <a:cs typeface="Arial" pitchFamily="34" charset="0"/>
            </a:endParaRPr>
          </a:p>
          <a:p>
            <a:r>
              <a:rPr lang="fr-FR" sz="1400" b="1" dirty="0">
                <a:latin typeface="Arial" pitchFamily="34" charset="0"/>
                <a:cs typeface="Arial" pitchFamily="34" charset="0"/>
              </a:rPr>
              <a:t>MERCI ET A TRES BIENTÔT </a:t>
            </a:r>
            <a:r>
              <a:rPr lang="fr-FR" sz="1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  </a:t>
            </a:r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B156A90-4BF1-4A62-B7E5-84282FC0F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7" y="145329"/>
            <a:ext cx="15335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54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021DECD144864EB75D5D2BEBD0CE9C" ma:contentTypeVersion="13" ma:contentTypeDescription="Crée un document." ma:contentTypeScope="" ma:versionID="e1cf1d98c5ac682f13f6178656c91d27">
  <xsd:schema xmlns:xsd="http://www.w3.org/2001/XMLSchema" xmlns:xs="http://www.w3.org/2001/XMLSchema" xmlns:p="http://schemas.microsoft.com/office/2006/metadata/properties" xmlns:ns3="0f01b3e8-9527-410a-80c9-1286893ea10b" xmlns:ns4="18fb1806-301e-4758-8605-5110e69abfc1" targetNamespace="http://schemas.microsoft.com/office/2006/metadata/properties" ma:root="true" ma:fieldsID="14d6c39c3d5db4f3a63a1bf77a958fc8" ns3:_="" ns4:_="">
    <xsd:import namespace="0f01b3e8-9527-410a-80c9-1286893ea10b"/>
    <xsd:import namespace="18fb1806-301e-4758-8605-5110e69abf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1b3e8-9527-410a-80c9-1286893ea1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b1806-301e-4758-8605-5110e69abf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A21DE1-B1F9-403E-A6EE-4185FCE80E5B}">
  <ds:schemaRefs>
    <ds:schemaRef ds:uri="http://www.w3.org/XML/1998/namespace"/>
    <ds:schemaRef ds:uri="http://schemas.microsoft.com/office/2006/metadata/properties"/>
    <ds:schemaRef ds:uri="http://purl.org/dc/dcmitype/"/>
    <ds:schemaRef ds:uri="0f01b3e8-9527-410a-80c9-1286893ea10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8fb1806-301e-4758-8605-5110e69abfc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B038AF4-0197-4DAF-A9B4-F39E7910E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1b3e8-9527-410a-80c9-1286893ea10b"/>
    <ds:schemaRef ds:uri="18fb1806-301e-4758-8605-5110e69ab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98ED2A-E0C7-4B0C-811F-318A4274B0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688</Words>
  <Application>Microsoft Macintosh PowerPoint</Application>
  <PresentationFormat>Personnalisé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Bénédicte Derouen</dc:creator>
  <cp:lastModifiedBy>Michel Guyot</cp:lastModifiedBy>
  <cp:revision>46</cp:revision>
  <cp:lastPrinted>2021-09-08T13:57:43Z</cp:lastPrinted>
  <dcterms:created xsi:type="dcterms:W3CDTF">2011-09-15T09:46:35Z</dcterms:created>
  <dcterms:modified xsi:type="dcterms:W3CDTF">2023-09-15T13:51:55Z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0x01010049021DECD144864EB75D5D2BEBD0CE9C</vt:lpwstr>
  </property>
</Properties>
</file>